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62CDF-108D-3D24-AA45-CED352F61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683DBC4-DF1F-47B4-A427-3A02BF6FC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5B505947-2EDE-4036-BAB7-9D467D50A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88E107CE-A324-40CD-893D-2D871179D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C9206E69-8320-4953-8527-D4C926A46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FB0BA3C-4542-415C-9AD5-4A65B973D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3FCC301-B2A8-4BFA-8ADD-314A8AC88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5A572-FDCD-CEA0-80AC-F89BA5C5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974905" cy="156000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What To Do After a </a:t>
            </a:r>
            <a:br>
              <a:rPr lang="en-US" sz="3200" b="1" dirty="0"/>
            </a:br>
            <a:r>
              <a:rPr lang="en-US" sz="3200" b="1" dirty="0"/>
              <a:t>Car Accident </a:t>
            </a:r>
            <a:br>
              <a:rPr lang="en-US" sz="3200" b="1" dirty="0"/>
            </a:br>
            <a:r>
              <a:rPr lang="en-US" sz="3200" b="1" dirty="0"/>
              <a:t>in Florida</a:t>
            </a:r>
            <a:br>
              <a:rPr lang="en-US" sz="2800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Protecting Yourself, Your Family, and </a:t>
            </a:r>
            <a:br>
              <a:rPr lang="en-US" sz="2800" b="1" dirty="0"/>
            </a:br>
            <a:r>
              <a:rPr lang="en-US" sz="2800" b="1" dirty="0"/>
              <a:t>Your Rights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71B80-C756-6FDA-7F4D-83725071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678" y="4310522"/>
            <a:ext cx="4596926" cy="1739421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Cary S. Torres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/>
              <a:t>Florida Personal Injury Attorney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/>
              <a:t>Torres Law Firm, P.A.</a:t>
            </a:r>
          </a:p>
          <a:p>
            <a:endParaRPr lang="en-US" sz="18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41BA995-C21C-4D29-BE49-3CBE57189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4295" y="0"/>
            <a:ext cx="46426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res Law Firm">
            <a:extLst>
              <a:ext uri="{FF2B5EF4-FFF2-40B4-BE49-F238E27FC236}">
                <a16:creationId xmlns:a16="http://schemas.microsoft.com/office/drawing/2014/main" id="{3BE7F442-17DE-2E6B-B3FE-912213A5BA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097" r="5790"/>
          <a:stretch>
            <a:fillRect/>
          </a:stretch>
        </p:blipFill>
        <p:spPr>
          <a:xfrm>
            <a:off x="7063356" y="842679"/>
            <a:ext cx="3988361" cy="5172100"/>
          </a:xfrm>
          <a:prstGeom prst="rect">
            <a:avLst/>
          </a:prstGeom>
          <a:ln w="12700">
            <a:noFill/>
          </a:ln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F6B63D7C-DA20-4B10-8164-8F1ACA90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90379" y="244088"/>
            <a:ext cx="4139753" cy="636792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CEB1DFB-E9D4-4418-85B6-90079F88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3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85E4-C8E9-29FA-1D22-C3489EF4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62" y="363415"/>
            <a:ext cx="8948278" cy="12426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Serious Injury Cases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0C1A4-3F0D-A229-D2CD-A4CBD608D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85" y="1606063"/>
            <a:ext cx="8799954" cy="4443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Sometimes injuries exceed available insurance.</a:t>
            </a:r>
          </a:p>
          <a:p>
            <a:pPr marL="0" indent="0">
              <a:buNone/>
            </a:pPr>
            <a:r>
              <a:rPr lang="en-US" dirty="0"/>
              <a:t>Additional coverage may exist through:</a:t>
            </a:r>
          </a:p>
          <a:p>
            <a:pPr lvl="1"/>
            <a:r>
              <a:rPr lang="en-US" dirty="0"/>
              <a:t>Multiple policies </a:t>
            </a:r>
          </a:p>
          <a:p>
            <a:pPr lvl="1"/>
            <a:r>
              <a:rPr lang="en-US" dirty="0"/>
              <a:t>Commercial policies </a:t>
            </a:r>
          </a:p>
          <a:p>
            <a:pPr lvl="1"/>
            <a:r>
              <a:rPr lang="en-US" dirty="0"/>
              <a:t>Umbrella policies </a:t>
            </a:r>
          </a:p>
          <a:p>
            <a:pPr lvl="1"/>
            <a:r>
              <a:rPr lang="en-US" dirty="0"/>
              <a:t>Employer policies </a:t>
            </a:r>
          </a:p>
          <a:p>
            <a:pPr lvl="1"/>
            <a:r>
              <a:rPr lang="en-US" dirty="0"/>
              <a:t>Additional responsible parties </a:t>
            </a:r>
          </a:p>
          <a:p>
            <a:pPr lvl="1"/>
            <a:r>
              <a:rPr lang="en-US" dirty="0"/>
              <a:t>Early investigation is critical.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3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DC97-A767-D06B-7090-4090FEF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808057"/>
            <a:ext cx="10152185" cy="7862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The Insurance Adjuster May Call Quickly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4544-20C8-241B-6E70-C43A183F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815" y="1746738"/>
            <a:ext cx="8530324" cy="4771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b="1" dirty="0"/>
              <a:t>Sometimes within hours.</a:t>
            </a:r>
          </a:p>
          <a:p>
            <a:pPr marL="457200" lvl="1" indent="0">
              <a:buNone/>
            </a:pPr>
            <a:r>
              <a:rPr lang="en-US" sz="3200" b="1" dirty="0"/>
              <a:t>The adjuster may ask:</a:t>
            </a:r>
          </a:p>
          <a:p>
            <a:pPr lvl="1"/>
            <a:r>
              <a:rPr lang="en-US" sz="2000" dirty="0"/>
              <a:t>How did it happen? </a:t>
            </a:r>
          </a:p>
          <a:p>
            <a:pPr lvl="1"/>
            <a:r>
              <a:rPr lang="en-US" sz="2000" dirty="0"/>
              <a:t>Were you injured? </a:t>
            </a:r>
          </a:p>
          <a:p>
            <a:pPr lvl="1"/>
            <a:r>
              <a:rPr lang="en-US" sz="2000" dirty="0"/>
              <a:t>Are you feeling okay? 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Be careful.</a:t>
            </a:r>
          </a:p>
          <a:p>
            <a:pPr lvl="1"/>
            <a:r>
              <a:rPr lang="en-US" sz="2000" dirty="0"/>
              <a:t>Many injuries develop over days.</a:t>
            </a:r>
          </a:p>
          <a:p>
            <a:pPr lvl="1"/>
            <a:r>
              <a:rPr lang="en-US" sz="2000" dirty="0"/>
              <a:t>You are not required to guess about your condition.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5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3F86-99B8-1EC3-855F-465C1362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8" y="808056"/>
            <a:ext cx="9128201" cy="8331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Common Mistakes After an Accident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DC76-2F82-962E-6BF8-749C1B34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554" y="2052116"/>
            <a:ext cx="8307585" cy="39978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❌    Delaying medical treatment</a:t>
            </a:r>
          </a:p>
          <a:p>
            <a:pPr marL="0" indent="0">
              <a:buNone/>
            </a:pPr>
            <a:r>
              <a:rPr lang="en-US" dirty="0"/>
              <a:t>❌    Missing appointments</a:t>
            </a:r>
          </a:p>
          <a:p>
            <a:pPr marL="0" indent="0">
              <a:buNone/>
            </a:pPr>
            <a:r>
              <a:rPr lang="en-US" dirty="0"/>
              <a:t>❌    Posting about the accident on social media</a:t>
            </a:r>
          </a:p>
          <a:p>
            <a:pPr marL="0" indent="0">
              <a:buNone/>
            </a:pPr>
            <a:r>
              <a:rPr lang="en-US" dirty="0"/>
              <a:t>❌    Giving inaccurate statements</a:t>
            </a:r>
          </a:p>
          <a:p>
            <a:pPr marL="0" indent="0">
              <a:buNone/>
            </a:pPr>
            <a:r>
              <a:rPr lang="en-US" dirty="0"/>
              <a:t>❌    Accepting a quick settlement</a:t>
            </a:r>
          </a:p>
          <a:p>
            <a:pPr marL="0" indent="0">
              <a:buNone/>
            </a:pPr>
            <a:r>
              <a:rPr lang="en-US" dirty="0"/>
              <a:t>❌    Assuming pain will go 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6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16F91-97EA-E5ED-A1A8-94A975E4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421699"/>
            <a:ext cx="8381238" cy="86784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Typical Medical Treatment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E5FC-4C8B-95EC-4B38-E88A48D6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22" y="1143305"/>
            <a:ext cx="8788955" cy="5580185"/>
          </a:xfrm>
          <a:solidFill>
            <a:schemeClr val="bg2"/>
          </a:solidFill>
        </p:spPr>
        <p:txBody>
          <a:bodyPr anchor="t">
            <a:normAutofit fontScale="55000" lnSpcReduction="20000"/>
          </a:bodyPr>
          <a:lstStyle/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Emergency Room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Primary Care / Urgent Care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Chiropractic Care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Physical Therapy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Diagnostic Imaging (MRI)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Specialist Evaluation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Injections / Advanced Treatment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Surgery (when necessary)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/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/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/>
              <a:t>Every case is different.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8406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771F6-823F-C61A-6D93-141561C7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889" y="304800"/>
            <a:ext cx="8972952" cy="7502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Conservative vs Invasive 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24A27-AC99-C2C1-B02D-6F054FDD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20" y="1359877"/>
            <a:ext cx="6458644" cy="504092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50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/>
              <a:t>Conservative Treatment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Physical therapy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Chiropractic treatment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Home exercises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Medication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/>
              <a:t>Invasive Treatment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Epidural injections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Nerve blocks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Radiofrequency ablations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Surgery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/>
              <a:t>Insurance companies often evaluate cases differently depending upon: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0" b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Diagnosis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Objective findings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7200" dirty="0"/>
              <a:t>Treatment required</a:t>
            </a:r>
          </a:p>
          <a:p>
            <a:pPr>
              <a:lnSpc>
                <a:spcPct val="110000"/>
              </a:lnSpc>
            </a:pPr>
            <a:endParaRPr lang="en-US" sz="500" dirty="0"/>
          </a:p>
        </p:txBody>
      </p:sp>
      <p:pic>
        <p:nvPicPr>
          <p:cNvPr id="5" name="Picture 4" descr="Needle and vial">
            <a:extLst>
              <a:ext uri="{FF2B5EF4-FFF2-40B4-BE49-F238E27FC236}">
                <a16:creationId xmlns:a16="http://schemas.microsoft.com/office/drawing/2014/main" id="{AD1F0D1D-98C8-B5CC-0672-D2ED17ED62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650" b="2"/>
          <a:stretch>
            <a:fillRect/>
          </a:stretch>
        </p:blipFill>
        <p:spPr>
          <a:xfrm>
            <a:off x="6518031" y="1357159"/>
            <a:ext cx="3552134" cy="334379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6ACC-9968-B00D-17CF-E434052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69" y="679938"/>
            <a:ext cx="9788769" cy="961293"/>
          </a:xfrm>
        </p:spPr>
        <p:txBody>
          <a:bodyPr>
            <a:noAutofit/>
          </a:bodyPr>
          <a:lstStyle/>
          <a:p>
            <a:pPr algn="ctr"/>
            <a:r>
              <a:rPr lang="en-US" sz="3600" b="1"/>
              <a:t>How Insurance Companies Evaluate Claims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D3185-520F-F730-1CD4-9DC6B90A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54" y="1453662"/>
            <a:ext cx="9221985" cy="459628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4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/>
              <a:t>They commonly consider: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Liability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Medical records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MRI findings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Type of treatment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Future treatment needs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Permanency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Lost income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Credibility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/>
              <a:t>Not all injuries are valued equally.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/>
              <a:t>Every case is fact-specific.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50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FF73-50EA-2D07-7856-F73ACE8F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609601"/>
            <a:ext cx="8823401" cy="867508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Why the First Offer May Be Low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E180-9F78-9535-F03C-DFEA8A81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216" y="1617785"/>
            <a:ext cx="9483970" cy="5040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Insurance companies often evaluate claims before:</a:t>
            </a:r>
          </a:p>
          <a:p>
            <a:pPr lvl="1"/>
            <a:r>
              <a:rPr lang="en-US" sz="2000" dirty="0"/>
              <a:t>Treatment is complete </a:t>
            </a:r>
          </a:p>
          <a:p>
            <a:pPr lvl="1"/>
            <a:r>
              <a:rPr lang="en-US" sz="2000" dirty="0"/>
              <a:t>Future needs are known </a:t>
            </a:r>
          </a:p>
          <a:p>
            <a:pPr lvl="1"/>
            <a:r>
              <a:rPr lang="en-US" sz="2000" dirty="0"/>
              <a:t>Specialists have evaluated injuries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BE CAREFUL </a:t>
            </a:r>
            <a:r>
              <a:rPr lang="en-US" b="1" dirty="0"/>
              <a:t>- Early offers sometimes fail to reflect:</a:t>
            </a:r>
          </a:p>
          <a:p>
            <a:pPr lvl="1"/>
            <a:r>
              <a:rPr lang="en-US" sz="2000" dirty="0"/>
              <a:t>Future treatment </a:t>
            </a:r>
          </a:p>
          <a:p>
            <a:pPr lvl="1"/>
            <a:r>
              <a:rPr lang="en-US" sz="2000" dirty="0"/>
              <a:t>Permanent injuries </a:t>
            </a:r>
          </a:p>
          <a:p>
            <a:pPr lvl="1"/>
            <a:r>
              <a:rPr lang="en-US" sz="2000" dirty="0"/>
              <a:t>Long-term consequences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6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A2D5B-EC4E-4C78-8139-F36D2F2D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262" y="-2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AAACE2-9C9E-468F-8297-EF7B5E55F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813E1-31E4-ED32-C93B-B5137BCF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12" y="1201723"/>
            <a:ext cx="3733526" cy="445455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/>
              <a:t>The Pre-Suit Claims Process</a:t>
            </a:r>
            <a:br>
              <a:rPr lang="en-US" sz="3600" b="1"/>
            </a:br>
            <a:br>
              <a:rPr lang="en-US" sz="3600" b="1"/>
            </a:br>
            <a:r>
              <a:rPr lang="en-US" sz="2000"/>
              <a:t>Many cases resolve during this phase.</a:t>
            </a:r>
            <a:br>
              <a:rPr lang="en-US" sz="2000"/>
            </a:br>
            <a:br>
              <a:rPr lang="en-US" sz="200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DE44-7854-1D96-81DF-BF054BF5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63" y="421698"/>
            <a:ext cx="5329250" cy="6049439"/>
          </a:xfrm>
          <a:solidFill>
            <a:srgbClr val="212121"/>
          </a:solidFill>
        </p:spPr>
        <p:txBody>
          <a:bodyPr anchor="ctr">
            <a:normAutofit/>
          </a:bodyPr>
          <a:lstStyle/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Accident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↓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Medical Treatment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↓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Investigation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↓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Gather Records &amp; Bills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↓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Demand Package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↓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Negotiations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↓</a:t>
            </a:r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Settlement or Lawsuit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08959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A2D5B-EC4E-4C78-8139-F36D2F2D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262" y="-2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AAACE2-9C9E-468F-8297-EF7B5E55F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05F19-1C54-351F-ACB7-50F58708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11" y="1201723"/>
            <a:ext cx="3289223" cy="4454554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/>
              <a:t>What Happens If a Lawsuit Is Filed?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F0DA-D777-BAE9-A787-2722287E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064" y="263600"/>
            <a:ext cx="5840439" cy="6330795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8000" b="1" dirty="0"/>
          </a:p>
          <a:p>
            <a:pPr marL="0" indent="0">
              <a:spcBef>
                <a:spcPts val="0"/>
              </a:spcBef>
              <a:buNone/>
            </a:pPr>
            <a:endParaRPr lang="en-US" sz="8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/>
              <a:t>Filing suit does NOT mean trial is inevitable.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/>
              <a:t>Typical process: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Complaint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↓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Discovery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↓</a:t>
            </a: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00" dirty="0"/>
              <a:t>Depositions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↓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Mediation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↓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Further Negotiations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↓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7800" dirty="0"/>
              <a:t>Trial (if necessary)</a:t>
            </a:r>
          </a:p>
          <a:p>
            <a:pPr marL="0" indent="0">
              <a:spcBef>
                <a:spcPts val="0"/>
              </a:spcBef>
              <a:buNone/>
            </a:pPr>
            <a:endParaRPr lang="en-US" sz="8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8000" b="1" dirty="0"/>
              <a:t>Most cases still settle before a jury </a:t>
            </a:r>
            <a:r>
              <a:rPr lang="en-US" sz="9600" b="1" dirty="0"/>
              <a:t>verdict.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9600" dirty="0"/>
              <a:t> 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3351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5422-B5F9-7EBE-FCC6-144E5132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62" y="808057"/>
            <a:ext cx="9116477" cy="6924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What Is Mediation?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1673-3A7C-7A81-1BFB-FB624CEE9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662" y="1688123"/>
            <a:ext cx="8991599" cy="40679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Mediation is a structured settlement conference.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 neutral mediator helps: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Identify strengths and weaknesses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Facilitate negotiations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Explore settlement options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The mediator does not decide the case.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The parties remain in control.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9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46D4-043C-A44D-6702-14B176D1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8" y="527538"/>
            <a:ext cx="9515062" cy="9964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Why This Matters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65625-E9B8-EFFC-7458-447F1BB0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055077"/>
            <a:ext cx="8948277" cy="553329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31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/>
              <a:t>Most people do not plan for an accident</a:t>
            </a:r>
            <a:r>
              <a:rPr lang="en-US" sz="3100" dirty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1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/>
              <a:t>The decisions you make during: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The first 10 minutes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The first 24 hours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The first week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1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/>
              <a:t>Can dramatically affect: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Your health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Your insurance benefits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Your legal rights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100" dirty="0"/>
              <a:t>Your financial recovery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01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4ED23-7AA7-5D7A-70BD-4FF7D915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What Happens After Settlement?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218C8-BB66-DFD2-BC36-7FB4A23B2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354" y="1595073"/>
            <a:ext cx="9433103" cy="4723665"/>
          </a:xfrm>
          <a:solidFill>
            <a:schemeClr val="bg2">
              <a:alpha val="87000"/>
            </a:schemeClr>
          </a:solidFill>
        </p:spPr>
        <p:txBody>
          <a:bodyPr anchor="t"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Settlement Agreement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Insurance Check Issued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Medical Liens Addressed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Case Expenses Resolved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Funds Distributed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↓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Case Closed</a:t>
            </a:r>
          </a:p>
          <a:p>
            <a:pPr marL="450850" lvl="1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4508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FF0000"/>
                </a:solidFill>
              </a:rPr>
              <a:t>*</a:t>
            </a:r>
            <a:r>
              <a:rPr lang="en-US" sz="2900" dirty="0"/>
              <a:t> Proper closing procedures are important to avoid future issues.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/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2807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A683DBC4-DF1F-47B4-A427-3A02BF6FC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5B505947-2EDE-4036-BAB7-9D467D50A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8E107CE-A324-40CD-893D-2D871179D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C9206E69-8320-4953-8527-D4C926A46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FB0BA3C-4542-415C-9AD5-4A65B973D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3FCC301-B2A8-4BFA-8ADD-314A8AC88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1E78B-82BD-2953-6D35-8D87D928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974905" cy="107722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Questions?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2C44C-B1A3-D567-4C23-678153057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58" y="2052116"/>
            <a:ext cx="5278635" cy="42548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Thank You!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Cary S. Torres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Torres Law Firm, P.A.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Direct: (352) 820-3166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Email: </a:t>
            </a:r>
            <a:r>
              <a:rPr lang="en-US" dirty="0" err="1"/>
              <a:t>cst@torreslawfl.com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"When you call, you speak directly with me about your case - not a case manager or an assistant."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41BA995-C21C-4D29-BE49-3CBE57189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4295" y="0"/>
            <a:ext cx="46426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res Law Firm">
            <a:extLst>
              <a:ext uri="{FF2B5EF4-FFF2-40B4-BE49-F238E27FC236}">
                <a16:creationId xmlns:a16="http://schemas.microsoft.com/office/drawing/2014/main" id="{F58A4C67-B03C-CA39-20A8-E751A3FC6A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097" r="5790"/>
          <a:stretch>
            <a:fillRect/>
          </a:stretch>
        </p:blipFill>
        <p:spPr>
          <a:xfrm>
            <a:off x="7063356" y="842679"/>
            <a:ext cx="3988361" cy="5172100"/>
          </a:xfrm>
          <a:prstGeom prst="rect">
            <a:avLst/>
          </a:prstGeom>
          <a:ln w="12700">
            <a:noFill/>
          </a:ln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F6B63D7C-DA20-4B10-8164-8F1ACA90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90379" y="244088"/>
            <a:ext cx="4139753" cy="636792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CEB1DFB-E9D4-4418-85B6-90079F88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1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03B1-79BF-BEC2-A73B-A86EBE79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8" y="386863"/>
            <a:ext cx="9128201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Accident Scene Priorities</a:t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7B64-C985-6E70-A4D2-E9BE621A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938" y="996462"/>
            <a:ext cx="8753062" cy="5053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3200" b="1" dirty="0"/>
              <a:t>Safety First</a:t>
            </a:r>
          </a:p>
          <a:p>
            <a:pPr lvl="1"/>
            <a:r>
              <a:rPr lang="en-US" sz="2600" dirty="0"/>
              <a:t>Move to a safe location if possible</a:t>
            </a:r>
          </a:p>
          <a:p>
            <a:pPr lvl="1"/>
            <a:r>
              <a:rPr lang="en-US" sz="2600" dirty="0"/>
              <a:t>Check for injuries</a:t>
            </a:r>
          </a:p>
          <a:p>
            <a:pPr lvl="1"/>
            <a:r>
              <a:rPr lang="en-US" sz="2600" dirty="0"/>
              <a:t>Call 911</a:t>
            </a:r>
          </a:p>
          <a:p>
            <a:pPr lvl="1"/>
            <a:r>
              <a:rPr lang="en-US" sz="2600" dirty="0"/>
              <a:t>Turn on hazard lights</a:t>
            </a:r>
          </a:p>
          <a:p>
            <a:pPr lvl="1"/>
            <a:r>
              <a:rPr lang="en-US" sz="2600" dirty="0"/>
              <a:t>Wait for law enforcement </a:t>
            </a:r>
          </a:p>
          <a:p>
            <a:pPr marL="0" indent="0">
              <a:buNone/>
            </a:pPr>
            <a:r>
              <a:rPr lang="en-US" sz="3200" b="1" dirty="0"/>
              <a:t>Never leave the scene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0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AA52-6677-EB9A-A2D2-070E209D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363415"/>
            <a:ext cx="7958331" cy="87923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Information to Gather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A324-1AEE-58E3-5FCE-665229CE0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291" y="1242646"/>
            <a:ext cx="8084847" cy="33293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Take photographs of: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Vehicle damage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License plates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Driver licenses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Insurance cards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Roadway conditions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Skid marks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Traffic signs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Visible injuries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AF2FA-9705-0436-8031-DD42C4BB3EEF}"/>
              </a:ext>
            </a:extLst>
          </p:cNvPr>
          <p:cNvSpPr txBox="1"/>
          <p:nvPr/>
        </p:nvSpPr>
        <p:spPr>
          <a:xfrm>
            <a:off x="2553591" y="4278923"/>
            <a:ext cx="794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Obtain: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400" dirty="0"/>
              <a:t>Driver names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400" dirty="0"/>
              <a:t>Phone numbers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400" dirty="0"/>
              <a:t>Insurance information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400" dirty="0"/>
              <a:t>Witness information</a:t>
            </a:r>
          </a:p>
        </p:txBody>
      </p:sp>
    </p:spTree>
    <p:extLst>
      <p:ext uri="{BB962C8B-B14F-4D97-AF65-F5344CB8AC3E}">
        <p14:creationId xmlns:p14="http://schemas.microsoft.com/office/powerpoint/2010/main" val="23057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FFFE-332A-B802-CE00-A6B2F57D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422032"/>
            <a:ext cx="7958331" cy="6213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What NOT To Say After an Accident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CB3AF-3584-5A03-E29D-27406948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845" y="797169"/>
            <a:ext cx="7796540" cy="5873261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Aft>
                <a:spcPts val="0"/>
              </a:spcAft>
              <a:buNone/>
            </a:pPr>
            <a:endParaRPr lang="en-US" sz="2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statements such as:</a:t>
            </a: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2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❌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"I'm sorry."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2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❌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"It was my fault."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2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❌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"I didn't see you."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2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❌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"I'm fine."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2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Apple Color Emoji" pitchFamily="2" charset="0"/>
                <a:ea typeface="Times New Roman" panose="02020603050405020304" pitchFamily="18" charset="0"/>
                <a:cs typeface="Apple Color Emoji" pitchFamily="2" charset="0"/>
              </a:rPr>
              <a:t>❌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"I wasn't hurt."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may not know: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93750" lvl="1" indent="-342900">
              <a:lnSpc>
                <a:spcPct val="115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happened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93750" lvl="1" indent="-342900">
              <a:lnSpc>
                <a:spcPct val="115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was at fault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93750" lvl="1" indent="-342900">
              <a:lnSpc>
                <a:spcPct val="115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Whether injuries will appear later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Instead: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0850" lvl="1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Stick to facts.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0850" lvl="1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Cooperate with law enforcement.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AC40-48EF-1701-DAA0-24937A94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24" y="468924"/>
            <a:ext cx="9034416" cy="65649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Minor Accident vs Serious Accident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3BA48-23EC-2473-86C6-61B70F60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823" y="1524000"/>
            <a:ext cx="8952354" cy="4865076"/>
          </a:xfrm>
        </p:spPr>
        <p:txBody>
          <a:bodyPr>
            <a:normAutofit fontScale="47500" lnSpcReduction="20000"/>
          </a:bodyPr>
          <a:lstStyle/>
          <a:p>
            <a:pPr marL="274320" indent="-274320" algn="ctr">
              <a:buNone/>
            </a:pPr>
            <a:r>
              <a:rPr lang="en-US" sz="7600" b="1" u="sng" dirty="0">
                <a:solidFill>
                  <a:srgbClr val="FFFFFF"/>
                </a:solidFill>
                <a:latin typeface="Arial" panose="020B0604020202020204" pitchFamily="34" charset="0"/>
              </a:rPr>
              <a:t>Key Indicators of Serious Accident</a:t>
            </a:r>
            <a:endParaRPr lang="en-US" sz="7600" u="sng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731520" lvl="1" indent="-274320">
              <a:buFont typeface="+mj-lt"/>
              <a:buAutoNum type="arabicPeriod"/>
            </a:pP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</a:rPr>
              <a:t>  Airbag deployment</a:t>
            </a:r>
          </a:p>
          <a:p>
            <a:pPr marL="731520" lvl="1" indent="-274320">
              <a:buFont typeface="+mj-lt"/>
              <a:buAutoNum type="arabicPeriod"/>
            </a:pP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</a:rPr>
              <a:t>  Ambulance response</a:t>
            </a:r>
          </a:p>
          <a:p>
            <a:pPr marL="731520" lvl="1" indent="-274320">
              <a:buFont typeface="+mj-lt"/>
              <a:buAutoNum type="arabicPeriod"/>
            </a:pP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</a:rPr>
              <a:t>  Significant vehicle damage</a:t>
            </a:r>
          </a:p>
          <a:p>
            <a:pPr marL="731520" lvl="1" indent="-274320">
              <a:buFont typeface="+mj-lt"/>
              <a:buAutoNum type="arabicPeriod"/>
            </a:pP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</a:rPr>
              <a:t>  Neck, back, head, or shoulder pain</a:t>
            </a:r>
          </a:p>
          <a:p>
            <a:pPr marL="731520" lvl="1" indent="-274320">
              <a:buFont typeface="+mj-lt"/>
              <a:buAutoNum type="arabicPeriod"/>
            </a:pP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</a:rPr>
              <a:t>  Loss of consciousness</a:t>
            </a:r>
          </a:p>
          <a:p>
            <a:pPr marL="731520" lvl="1" indent="-274320">
              <a:buFont typeface="+mj-lt"/>
              <a:buAutoNum type="arabicPeriod"/>
            </a:pPr>
            <a:r>
              <a:rPr lang="en-US" sz="7000" dirty="0">
                <a:solidFill>
                  <a:srgbClr val="FFFFFF"/>
                </a:solidFill>
                <a:latin typeface="Arial" panose="020B0604020202020204" pitchFamily="34" charset="0"/>
              </a:rPr>
              <a:t>  Hospital treatment required</a:t>
            </a:r>
            <a:endParaRPr lang="en-US" sz="7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775A-B084-8CBE-4838-0F80DB1E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6" y="480647"/>
            <a:ext cx="9104754" cy="93784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Florida Insurance Basics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F5318-FDF4-5A3A-E3AD-607EC020C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1418493"/>
            <a:ext cx="8799955" cy="460587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Personal Injury Protection (PIP)</a:t>
            </a:r>
            <a:endParaRPr lang="en-US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PIP generally pays: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Medical bills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Lost wages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Regardless of fault.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Florida drivers generally carry: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$10,000 PIP coverage.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Important: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Treatment should begin promptly after an accident.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3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D9DF-4FD2-7915-282F-7BB42F3C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32" y="609600"/>
            <a:ext cx="9081308" cy="11019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Florida PIP Benefits: The 14-Day Rule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7BFE0-239F-C66A-D514-904B247E7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831" y="1711569"/>
            <a:ext cx="9577753" cy="2028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One of the Most Important Deadlines After an Accident</a:t>
            </a:r>
          </a:p>
          <a:p>
            <a:r>
              <a:rPr lang="en-US" dirty="0"/>
              <a:t>To qualify for Florida Personal Injury Protection (PIP) benefits, an injured person generally must receive initial medical treatment within </a:t>
            </a:r>
            <a:r>
              <a:rPr lang="en-US" b="1" dirty="0"/>
              <a:t>14 days of the accident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0686D-C094-D3AA-8AC6-E8E39912EA66}"/>
              </a:ext>
            </a:extLst>
          </p:cNvPr>
          <p:cNvSpPr txBox="1"/>
          <p:nvPr/>
        </p:nvSpPr>
        <p:spPr>
          <a:xfrm>
            <a:off x="1744701" y="3739662"/>
            <a:ext cx="856956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r>
              <a:rPr lang="en-US" sz="3200" b="1" dirty="0">
                <a:solidFill>
                  <a:schemeClr val="accent1"/>
                </a:solidFill>
              </a:rPr>
              <a:t>Practical Advice</a:t>
            </a:r>
          </a:p>
          <a:p>
            <a:endParaRPr lang="en-US" dirty="0"/>
          </a:p>
          <a:p>
            <a:pPr algn="just"/>
            <a:r>
              <a:rPr lang="en-US" sz="2000" dirty="0"/>
              <a:t>Even if your injuries seem minor, get evaluated promptly.</a:t>
            </a:r>
          </a:p>
          <a:p>
            <a:pPr algn="just"/>
            <a:r>
              <a:rPr lang="en-US" sz="2000" dirty="0"/>
              <a:t>Many accident-related injuries—especially neck, back, shoulder, and head injuries—may not fully appear until hours or days after the collision.</a:t>
            </a:r>
          </a:p>
        </p:txBody>
      </p:sp>
    </p:spTree>
    <p:extLst>
      <p:ext uri="{BB962C8B-B14F-4D97-AF65-F5344CB8AC3E}">
        <p14:creationId xmlns:p14="http://schemas.microsoft.com/office/powerpoint/2010/main" val="368752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9E26-DC02-4578-AAF6-8BF89A3E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527538"/>
            <a:ext cx="9022693" cy="98473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Bodily Injury (BI) Coverage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D42C-6603-2623-BE88-C555C5CE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707" y="1512277"/>
            <a:ext cx="8846847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/>
              <a:t>BI coverage protects people injured by a negligent driver.</a:t>
            </a:r>
          </a:p>
          <a:p>
            <a:pPr marL="457200" lvl="1" indent="0">
              <a:buNone/>
            </a:pPr>
            <a:r>
              <a:rPr lang="en-US" dirty="0"/>
              <a:t>Examples:</a:t>
            </a:r>
          </a:p>
          <a:p>
            <a:pPr lvl="1"/>
            <a:r>
              <a:rPr lang="en-US" dirty="0"/>
              <a:t>Driver runs red light. </a:t>
            </a:r>
          </a:p>
          <a:p>
            <a:pPr lvl="1"/>
            <a:r>
              <a:rPr lang="en-US" dirty="0"/>
              <a:t>Driver rear-ends another vehicle. </a:t>
            </a:r>
          </a:p>
          <a:p>
            <a:pPr lvl="1"/>
            <a:r>
              <a:rPr lang="en-US" dirty="0"/>
              <a:t>Distracted driving. </a:t>
            </a:r>
          </a:p>
          <a:p>
            <a:pPr marL="0" indent="0">
              <a:buNone/>
            </a:pPr>
            <a:r>
              <a:rPr lang="en-US" sz="3500" dirty="0"/>
              <a:t>A BI claim may compensate:</a:t>
            </a:r>
          </a:p>
          <a:p>
            <a:pPr lvl="1"/>
            <a:r>
              <a:rPr lang="en-US" dirty="0"/>
              <a:t>Medical expenses </a:t>
            </a:r>
          </a:p>
          <a:p>
            <a:pPr lvl="1"/>
            <a:r>
              <a:rPr lang="en-US" dirty="0"/>
              <a:t>Future treatment </a:t>
            </a:r>
          </a:p>
          <a:p>
            <a:pPr lvl="1"/>
            <a:r>
              <a:rPr lang="en-US" dirty="0"/>
              <a:t>Lost income </a:t>
            </a:r>
          </a:p>
          <a:p>
            <a:pPr lvl="1"/>
            <a:r>
              <a:rPr lang="en-US" dirty="0"/>
              <a:t>Pain and suffering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72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136</TotalTime>
  <Words>918</Words>
  <Application>Microsoft Macintosh PowerPoint</Application>
  <PresentationFormat>Widescreen</PresentationFormat>
  <Paragraphs>263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Apple Color Emoji</vt:lpstr>
      <vt:lpstr>Aptos</vt:lpstr>
      <vt:lpstr>Arial</vt:lpstr>
      <vt:lpstr>MS Shell Dlg 2</vt:lpstr>
      <vt:lpstr>Symbol</vt:lpstr>
      <vt:lpstr>Times New Roman</vt:lpstr>
      <vt:lpstr>Wingdings</vt:lpstr>
      <vt:lpstr>Wingdings 3</vt:lpstr>
      <vt:lpstr>Madison</vt:lpstr>
      <vt:lpstr>What To Do After a  Car Accident  in Florida   Protecting Yourself, Your Family, and  Your Rights</vt:lpstr>
      <vt:lpstr>Why This Matters </vt:lpstr>
      <vt:lpstr>Accident Scene Priorities </vt:lpstr>
      <vt:lpstr>Information to Gather </vt:lpstr>
      <vt:lpstr>What NOT To Say After an Accident </vt:lpstr>
      <vt:lpstr>Minor Accident vs Serious Accident </vt:lpstr>
      <vt:lpstr>Florida Insurance Basics </vt:lpstr>
      <vt:lpstr>Florida PIP Benefits: The 14-Day Rule </vt:lpstr>
      <vt:lpstr>Bodily Injury (BI) Coverage </vt:lpstr>
      <vt:lpstr>Serious Injury Cases </vt:lpstr>
      <vt:lpstr>The Insurance Adjuster May Call Quickly </vt:lpstr>
      <vt:lpstr>Common Mistakes After an Accident </vt:lpstr>
      <vt:lpstr>Typical Medical Treatment Path</vt:lpstr>
      <vt:lpstr>Conservative vs Invasive Treatment </vt:lpstr>
      <vt:lpstr>How Insurance Companies Evaluate Claims</vt:lpstr>
      <vt:lpstr>Why the First Offer May Be Low</vt:lpstr>
      <vt:lpstr>The Pre-Suit Claims Process  Many cases resolve during this phase.  </vt:lpstr>
      <vt:lpstr>What Happens If a Lawsuit Is Filed? </vt:lpstr>
      <vt:lpstr>What Is Mediation? </vt:lpstr>
      <vt:lpstr>What Happens After Settlement?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Cary Torres</dc:creator>
  <cp:lastModifiedBy>Cary Torres</cp:lastModifiedBy>
  <cp:revision>26</cp:revision>
  <cp:lastPrinted>2026-06-13T16:27:26Z</cp:lastPrinted>
  <dcterms:created xsi:type="dcterms:W3CDTF">2026-06-13T14:10:57Z</dcterms:created>
  <dcterms:modified xsi:type="dcterms:W3CDTF">2026-06-13T16:27:49Z</dcterms:modified>
</cp:coreProperties>
</file>